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1"/>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 id="2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Planificación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Planificación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2728647447"/>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17598"/>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862992"/>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18661"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18661"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392092"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a:xfrm>
            <a:off x="457200" y="1200150"/>
            <a:ext cx="8229600" cy="3737371"/>
          </a:xfrm>
        </p:spPr>
        <p:txBody>
          <a:bodyPr>
            <a:normAutofit lnSpcReduction="10000"/>
          </a:bodyPr>
          <a:lstStyle/>
          <a:p>
            <a:r>
              <a:rPr lang="es-CO" sz="1800" dirty="0"/>
              <a:t>La ISO/IEC 29110 como base para la elaboración de este diseño fue de gran apoyo, puesto que proporcionó los pasos y artefactos necesarios para llevar a cabo el seguimiento y control adecuado de todos los recursos que intervinieron en el proyecto.</a:t>
            </a:r>
          </a:p>
          <a:p>
            <a:r>
              <a:rPr lang="es-CO" sz="1800" dirty="0"/>
              <a:t>A lo largo del seguimiento y control del proyecto de la empresa Sanambiente, se han evidenciado algunos contratiempos en tema de entrega de tareas por parte de los equipos, ya sea porque carecían de conocimientos para realizarlas y tuvieron que apartar un tiempo para saber cómo se hacían, o dependían de otras tareas de otro equipo para poder ejecutar las suyas. En este caso se optó por tomar un plan de contingencia que consistía en adecuar las fechas de entrega de las tareas de cada equipo, de manera que no causaran contratiempo alguno a aquellos que estaban implicados en estas.</a:t>
            </a:r>
          </a:p>
          <a:p>
            <a:r>
              <a:rPr lang="es-CO" sz="1800" dirty="0"/>
              <a:t>El estándar ISO/IEC 29110 ayuda a las VSE de software a mejorar la calidad de sus productos y/o servicios y el rendimiento de sus procesos, proporcionando los lineamientos idóneos para que estas los apliquen sin problemas sobre cualquier proyecto que posean.</a:t>
            </a:r>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9C1C524-794C-48B7-80CD-E30FFA9D33C7}"/>
              </a:ext>
            </a:extLst>
          </p:cNvPr>
          <p:cNvSpPr txBox="1"/>
          <p:nvPr/>
        </p:nvSpPr>
        <p:spPr>
          <a:xfrm>
            <a:off x="351183" y="4022275"/>
            <a:ext cx="2924198" cy="523220"/>
          </a:xfrm>
          <a:prstGeom prst="rect">
            <a:avLst/>
          </a:prstGeom>
          <a:noFill/>
        </p:spPr>
        <p:txBody>
          <a:bodyPr wrap="none" rtlCol="0">
            <a:spAutoFit/>
          </a:bodyPr>
          <a:lstStyle/>
          <a:p>
            <a:r>
              <a:rPr lang="es-CO" sz="2800" dirty="0">
                <a:solidFill>
                  <a:srgbClr val="898989"/>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26277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pPr marL="0" indent="0">
              <a:buNone/>
            </a:pPr>
            <a:r>
              <a:rPr lang="es-CO" sz="1800" dirty="0">
                <a:hlinkClick r:id="rId2" action="ppaction://hlinksldjump"/>
              </a:rPr>
              <a:t>1. Introducción</a:t>
            </a:r>
            <a:endParaRPr lang="es-CO" sz="1800" dirty="0"/>
          </a:p>
          <a:p>
            <a:pPr marL="0" indent="0">
              <a:buNone/>
            </a:pPr>
            <a:r>
              <a:rPr lang="es-CO" sz="1800" dirty="0">
                <a:hlinkClick r:id="rId3" action="ppaction://hlinksldjump"/>
              </a:rPr>
              <a:t>2. Planteamiento del problema</a:t>
            </a:r>
            <a:endParaRPr lang="es-CO" sz="1800" dirty="0"/>
          </a:p>
          <a:p>
            <a:pPr marL="0" indent="0">
              <a:buNone/>
            </a:pPr>
            <a:r>
              <a:rPr lang="es-CO" sz="1800" dirty="0">
                <a:hlinkClick r:id="rId4" action="ppaction://hlinksldjump"/>
              </a:rPr>
              <a:t>3. Objetivos</a:t>
            </a:r>
            <a:endParaRPr lang="es-CO" sz="1800" dirty="0"/>
          </a:p>
          <a:p>
            <a:pPr marL="0" indent="0">
              <a:buNone/>
            </a:pPr>
            <a:r>
              <a:rPr lang="es-CO" sz="1800" dirty="0">
                <a:hlinkClick r:id="rId5" action="ppaction://hlinksldjump"/>
              </a:rPr>
              <a:t>4. Marco teórico</a:t>
            </a:r>
            <a:endParaRPr lang="es-CO" sz="1800" dirty="0"/>
          </a:p>
          <a:p>
            <a:pPr marL="0" indent="0">
              <a:buNone/>
            </a:pPr>
            <a:r>
              <a:rPr lang="es-CO" sz="1800" dirty="0">
                <a:hlinkClick r:id="rId6" action="ppaction://hlinksldjump"/>
              </a:rPr>
              <a:t>5. Desarrollo</a:t>
            </a:r>
            <a:endParaRPr lang="es-CO" sz="1800" dirty="0"/>
          </a:p>
          <a:p>
            <a:pPr marL="0" indent="0">
              <a:buNone/>
            </a:pPr>
            <a:r>
              <a:rPr lang="es-CO" sz="1800" dirty="0">
                <a:hlinkClick r:id="rId7" action="ppaction://hlinksldjump"/>
              </a:rPr>
              <a:t>6. Resultados</a:t>
            </a:r>
            <a:endParaRPr lang="es-CO" sz="1800" dirty="0"/>
          </a:p>
          <a:p>
            <a:pPr marL="0" indent="0">
              <a:buNone/>
            </a:pPr>
            <a:r>
              <a:rPr lang="es-CO" sz="1800" dirty="0">
                <a:hlinkClick r:id="rId8" action="ppaction://hlinksldjump"/>
              </a:rPr>
              <a:t>7. Conclusiones</a:t>
            </a:r>
            <a:endParaRPr lang="es-CO" sz="1800" dirty="0"/>
          </a:p>
          <a:p>
            <a:pPr marL="0" indent="0">
              <a:buNone/>
            </a:pPr>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0"/>
            <a:ext cx="8229600" cy="2623101"/>
          </a:xfrm>
        </p:spPr>
        <p:txBody>
          <a:bodyPr>
            <a:noAutofit/>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8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de software que en el momento se encuentran aisladas de algunas actividades económicas, y de este modo contar con los mismos niveles de competitividad en el mercado que las grandes industrias. </a:t>
            </a:r>
            <a:r>
              <a:rPr lang="es-CO" sz="1800" dirty="0"/>
              <a:t>(ISO/IEC, 2011, p. vi)</a:t>
            </a:r>
            <a:endParaRPr lang="es-CO" sz="1800" dirty="0">
              <a:latin typeface="Arial" panose="020B0604020202020204" pitchFamily="34" charset="0"/>
              <a:cs typeface="Arial" panose="020B0604020202020204" pitchFamily="34" charset="0"/>
            </a:endParaRPr>
          </a:p>
          <a:p>
            <a:endParaRPr lang="es-ES" sz="1800"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511826"/>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ECE2i 2019 - Expo</Template>
  <TotalTime>532</TotalTime>
  <Words>909</Words>
  <Application>Microsoft Office PowerPoint</Application>
  <PresentationFormat>Presentación en pantalla (16:9)</PresentationFormat>
  <Paragraphs>77</Paragraphs>
  <Slides>16</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66</cp:revision>
  <dcterms:created xsi:type="dcterms:W3CDTF">2019-09-20T20:07:34Z</dcterms:created>
  <dcterms:modified xsi:type="dcterms:W3CDTF">2019-09-23T04:30:20Z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